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6" r:id="rId11"/>
    <p:sldId id="267" r:id="rId12"/>
    <p:sldId id="268" r:id="rId13"/>
    <p:sldId id="264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03"/>
    <p:restoredTop sz="94653"/>
  </p:normalViewPr>
  <p:slideViewPr>
    <p:cSldViewPr snapToGrid="0" snapToObjects="1">
      <p:cViewPr varScale="1">
        <p:scale>
          <a:sx n="169" d="100"/>
          <a:sy n="169" d="100"/>
        </p:scale>
        <p:origin x="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F01D2-F23D-974A-A525-78157365307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C604F5-36B1-C343-A67A-94E07CC4B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397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Code: </a:t>
            </a:r>
          </a:p>
          <a:p>
            <a:endParaRPr lang="en-US" dirty="0"/>
          </a:p>
          <a:p>
            <a:r>
              <a:rPr lang="en-US" dirty="0" err="1"/>
              <a:t>sns.histplot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en-US" dirty="0"/>
              <a:t>=df2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x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monthnum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 hue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member_casual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 multiple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'stack', palette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'muted',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kde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True, bins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plt.xticks</a:t>
            </a:r>
            <a:r>
              <a:rPr lang="en-US" dirty="0"/>
              <a:t>([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1,2,3,4,5,6,7,8,9,10,11,12</a:t>
            </a:r>
            <a:r>
              <a:rPr lang="en-US" dirty="0"/>
              <a:t>]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dirty="0"/>
              <a:t>[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January','February','March','April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                     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May','June','July','August','September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                     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October','November','December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dirty="0"/>
              <a:t>])</a:t>
            </a:r>
            <a:br>
              <a:rPr lang="en-US" dirty="0"/>
            </a:br>
            <a:r>
              <a:rPr lang="en-US" dirty="0" err="1"/>
              <a:t>plt.title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"Rider Behavior by Membership Status - Monthly"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plt.ylabel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"Total Rides"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plt.xlabel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"Month"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plt.legend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title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"Membership Status", labels</a:t>
            </a:r>
            <a:r>
              <a:rPr lang="en-US" dirty="0"/>
              <a:t>=[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Member','Casual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Rider'</a:t>
            </a:r>
            <a:r>
              <a:rPr lang="en-US" dirty="0"/>
              <a:t>])</a:t>
            </a:r>
            <a:br>
              <a:rPr lang="en-US" dirty="0"/>
            </a:br>
            <a:r>
              <a:rPr lang="en-US" dirty="0" err="1"/>
              <a:t>plt.show</a:t>
            </a:r>
            <a:r>
              <a:rPr lang="en-US" dirty="0"/>
              <a:t>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C604F5-36B1-C343-A67A-94E07CC4B8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006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Code: </a:t>
            </a:r>
          </a:p>
          <a:p>
            <a:endParaRPr lang="en-US" dirty="0"/>
          </a:p>
          <a:p>
            <a:r>
              <a:rPr lang="en-US" dirty="0" err="1"/>
              <a:t>sns.histplot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en-US" dirty="0"/>
              <a:t>=df2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x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monthnum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 hue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member_casual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 multiple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'stack', palette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'muted',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kde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True, bins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plt.xticks</a:t>
            </a:r>
            <a:r>
              <a:rPr lang="en-US" dirty="0"/>
              <a:t>([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1,2,3,4,5,6,7,8,9,10,11,12</a:t>
            </a:r>
            <a:r>
              <a:rPr lang="en-US" dirty="0"/>
              <a:t>]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dirty="0"/>
              <a:t>[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January','February','March','April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                     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May','June','July','August','September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                     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October','November','December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dirty="0"/>
              <a:t>])</a:t>
            </a:r>
            <a:br>
              <a:rPr lang="en-US" dirty="0"/>
            </a:br>
            <a:r>
              <a:rPr lang="en-US" dirty="0" err="1"/>
              <a:t>plt.title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"Rider Behavior by Membership Status - Monthly"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plt.ylabel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"Total Rides"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plt.xlabel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"Month"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plt.legend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title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"Membership Status", labels</a:t>
            </a:r>
            <a:r>
              <a:rPr lang="en-US" dirty="0"/>
              <a:t>=[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Member','Casual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Rider'</a:t>
            </a:r>
            <a:r>
              <a:rPr lang="en-US" dirty="0"/>
              <a:t>])</a:t>
            </a:r>
            <a:br>
              <a:rPr lang="en-US" dirty="0"/>
            </a:br>
            <a:r>
              <a:rPr lang="en-US" dirty="0" err="1"/>
              <a:t>plt.show</a:t>
            </a:r>
            <a:r>
              <a:rPr lang="en-US" dirty="0"/>
              <a:t>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C604F5-36B1-C343-A67A-94E07CC4B8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512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Code: </a:t>
            </a:r>
          </a:p>
          <a:p>
            <a:endParaRPr lang="en-US" dirty="0"/>
          </a:p>
          <a:p>
            <a:r>
              <a:rPr lang="en-US" dirty="0" err="1"/>
              <a:t>sns.histplot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en-US" dirty="0"/>
              <a:t>=df2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x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monthnum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 hue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member_casual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 multiple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'stack', palette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'muted',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kde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True, bins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plt.xticks</a:t>
            </a:r>
            <a:r>
              <a:rPr lang="en-US" dirty="0"/>
              <a:t>([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1,2,3,4,5,6,7,8,9,10,11,12</a:t>
            </a:r>
            <a:r>
              <a:rPr lang="en-US" dirty="0"/>
              <a:t>]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dirty="0"/>
              <a:t>[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January','February','March','April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                     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May','June','July','August','September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                     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October','November','December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dirty="0"/>
              <a:t>])</a:t>
            </a:r>
            <a:br>
              <a:rPr lang="en-US" dirty="0"/>
            </a:br>
            <a:r>
              <a:rPr lang="en-US" dirty="0" err="1"/>
              <a:t>plt.title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"Rider Behavior by Membership Status - Monthly"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plt.ylabel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"Total Rides"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plt.xlabel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"Month"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plt.legend</a:t>
            </a:r>
            <a:r>
              <a:rPr lang="en-US" dirty="0"/>
              <a:t>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title</a:t>
            </a:r>
            <a:r>
              <a:rPr lang="en-US" dirty="0"/>
              <a:t>=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"Membership Status", labels</a:t>
            </a:r>
            <a:r>
              <a:rPr lang="en-US" dirty="0"/>
              <a:t>=[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Member','Casual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Rider'</a:t>
            </a:r>
            <a:r>
              <a:rPr lang="en-US" dirty="0"/>
              <a:t>])</a:t>
            </a:r>
            <a:br>
              <a:rPr lang="en-US" dirty="0"/>
            </a:br>
            <a:r>
              <a:rPr lang="en-US" dirty="0" err="1"/>
              <a:t>plt.show</a:t>
            </a:r>
            <a:r>
              <a:rPr lang="en-US" dirty="0"/>
              <a:t>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C604F5-36B1-C343-A67A-94E07CC4B8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49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B1C5C-8CA2-AB7F-D9DB-0AA622DB8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D869AD-E607-84DA-ECBA-DE1EB018D4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75137-3C0B-B53A-630E-372ABF26D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A40D2-80FB-A8A7-5D0E-51F21E2F6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6B185-0E7D-3102-43B7-B4F69FD0A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506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4D025-4038-5BC8-06F6-250D8C7DC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8CDECF-6D8D-369F-D7C1-AEA450432D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0B105-BD81-47EF-9459-7B2EEC9F3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C7802-20C2-B81B-DDCC-DA2BEEB88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6E30C-14D4-8026-9DC8-8E657D196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55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D5A070-CC8E-9E8E-D2FF-6BB29C8594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3369E-4296-4120-E54D-DFF8505A93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A5225-66C3-C094-0986-6EB1FF513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05887-42F0-643F-8FF7-671609FD3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75B40-178F-4FE9-DDDF-8187F351A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75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229ED-D9E5-9D76-D0D2-E7ABD4B45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4C4F3-E497-B5A7-94AE-92E53378C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7E63B-CC79-9C25-CE78-135B09CCF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07FE1-4942-D88E-3FEB-15D730BD8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2B863-5705-9CE7-3196-218D9F204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62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B6B3-3000-E8FF-94EA-829B8F0C1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87AF37-C2BB-9613-BF7A-6677AE90D4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69F02-0D26-EBD3-4B16-016D9AB01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4435F-000B-4D43-848C-BB943DC19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8CAB1-CAC7-EFAF-1559-C5606231F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36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1DE87-83BA-500C-5446-78A393E47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8E1CC-DB51-BFC8-6378-223A21B48C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4ECCE7-DCFE-AF64-40C6-EC814D9F3D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93FA42-8B90-AA24-345E-04F94AF6E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B044F-EDC6-D82A-4F81-47C1AF5C6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A4262-E4D5-8A72-F001-6CFDF5DD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564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0082B-B523-A26B-1558-7B1C32283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BE66A-7EFF-B1C7-2727-BF2BDD0E4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1670D3-FAC5-A2FA-56D0-61F473B606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D3A0B3-8329-EE37-2FA4-C73D53C0B0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41DE4D-A459-8801-5875-2C4CF27B1E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B3A92C-7400-424B-F260-88F1B2A46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C937D0-A206-1F06-9061-7D2410570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7C3D28-8826-851D-8ABF-618E673E6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116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9B24E-F114-DEA6-6CBD-886B20E07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F9F72D-2706-22E9-721A-4602892B2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88BFDE-3243-B4D1-0E64-FB3F1E25F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C64C83-FE16-7582-E498-58674C842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667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0D8575-5225-137D-C66A-A757CB5B1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9EBC41-B5E5-76B3-61B4-3D5ED05E7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30520-C928-5B82-7947-9A217456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84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E27BF-9979-9CD0-F2B7-8C2594BF8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025FD-BD50-CA38-6EA6-56FF760FD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84E8E4-0F95-1238-795D-2D3F7C065E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2115A-289D-04C2-67FA-CBFE75487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DE2428-2256-8A1E-06E5-A363C1A7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7AC431-8056-97E9-6A46-6C3272C0A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694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1F026-D6EC-DFEC-E664-EA17CA7A4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027DB4-CD95-B76D-4178-016FBA5DE7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1DBAF7-54AE-2BBC-3B82-3DA4A343FB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982950-7E1F-01B5-51B0-F2AB67DC3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0B38B-D574-5186-F47A-10A47301D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A54E8-3FFA-FCCB-EA6D-FC0D00D60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603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C463A4-2197-BFA0-CC4C-3C6336044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025641-6343-F6B8-0800-DCFB388A5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28988-F12E-B8B5-CBFC-F05BAFACDE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C90AF-5179-4343-B96B-92881109E7EB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1213E-8584-D9E8-530D-114C39DD5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5ED53-9200-5B9E-747E-FA569063C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F7129-FBFA-7741-8B88-99DDBC00C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71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184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2D2DF-022A-28AC-7849-C28F0FE01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16815"/>
            <a:ext cx="9144000" cy="2387600"/>
          </a:xfrm>
          <a:solidFill>
            <a:schemeClr val="bg1">
              <a:alpha val="90000"/>
            </a:schemeClr>
          </a:solidFill>
        </p:spPr>
        <p:txBody>
          <a:bodyPr anchor="ctr"/>
          <a:lstStyle/>
          <a:p>
            <a:r>
              <a:rPr lang="en-US" dirty="0"/>
              <a:t>Bike Share Case Study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B821E1-BB57-9E0F-5AE1-7AA4F628FD1D}"/>
              </a:ext>
            </a:extLst>
          </p:cNvPr>
          <p:cNvSpPr txBox="1"/>
          <p:nvPr/>
        </p:nvSpPr>
        <p:spPr>
          <a:xfrm>
            <a:off x="10254883" y="6488668"/>
            <a:ext cx="1937117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Shaun Evans</a:t>
            </a:r>
          </a:p>
        </p:txBody>
      </p:sp>
    </p:spTree>
    <p:extLst>
      <p:ext uri="{BB962C8B-B14F-4D97-AF65-F5344CB8AC3E}">
        <p14:creationId xmlns:p14="http://schemas.microsoft.com/office/powerpoint/2010/main" val="14241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7FD6-5A6A-1A26-B17E-0D412F40A05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 err="1"/>
              <a:t>Cyclistic</a:t>
            </a:r>
            <a:r>
              <a:rPr lang="en-US" dirty="0"/>
              <a:t> Analysis 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B2F50-A93E-A15E-553A-85DCB8C02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3809369" cy="4351338"/>
          </a:xfrm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  <p:txBody>
          <a:bodyPr>
            <a:normAutofit/>
          </a:bodyPr>
          <a:lstStyle/>
          <a:p>
            <a:r>
              <a:rPr lang="en-US" sz="2400" dirty="0"/>
              <a:t>Usage Patterns (Continued)</a:t>
            </a:r>
          </a:p>
          <a:p>
            <a:pPr lvl="1"/>
            <a:r>
              <a:rPr lang="en-US" sz="2000" dirty="0"/>
              <a:t>Members tend to use </a:t>
            </a:r>
            <a:r>
              <a:rPr lang="en-US" sz="2000" dirty="0" err="1"/>
              <a:t>Cyclistic</a:t>
            </a:r>
            <a:r>
              <a:rPr lang="en-US" sz="2000" dirty="0"/>
              <a:t> bikes for shorter periods.</a:t>
            </a:r>
          </a:p>
          <a:p>
            <a:pPr lvl="2"/>
            <a:r>
              <a:rPr lang="en-US" sz="1600" dirty="0"/>
              <a:t>This suggests bikes are used for utility, rather than leisure (i.e. commute, errands, etc.) </a:t>
            </a:r>
            <a:endParaRPr lang="en-US" sz="1100" dirty="0"/>
          </a:p>
          <a:p>
            <a:pPr lvl="1"/>
            <a:r>
              <a:rPr lang="en-US" sz="2000" dirty="0"/>
              <a:t>Casual Riders use bikes for longer periods across the board</a:t>
            </a:r>
          </a:p>
          <a:p>
            <a:pPr lvl="2"/>
            <a:r>
              <a:rPr lang="en-US" sz="1600" dirty="0"/>
              <a:t>This suggests bikes are likely being used for leisure, rather than as a primary source of transportation </a:t>
            </a:r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59BD3CC9-B1C3-8B11-ECBE-656513E390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8483" y="1825626"/>
            <a:ext cx="6585316" cy="4354460"/>
          </a:xfrm>
          <a:prstGeom prst="rect">
            <a:avLst/>
          </a:prstGeom>
          <a:ln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4124868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7FD6-5A6A-1A26-B17E-0D412F40A05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 err="1"/>
              <a:t>Cyclistic</a:t>
            </a:r>
            <a:r>
              <a:rPr lang="en-US" dirty="0"/>
              <a:t> Analysis 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B2F50-A93E-A15E-553A-85DCB8C02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106783" cy="4351338"/>
          </a:xfrm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  <p:txBody>
          <a:bodyPr>
            <a:normAutofit/>
          </a:bodyPr>
          <a:lstStyle/>
          <a:p>
            <a:r>
              <a:rPr lang="en-US" sz="2400" dirty="0"/>
              <a:t>Usage Patterns (Continued)</a:t>
            </a:r>
          </a:p>
          <a:p>
            <a:pPr lvl="1"/>
            <a:r>
              <a:rPr lang="en-US" sz="2000" dirty="0"/>
              <a:t>Casual riders start ride during ‘off-peak’ times at a much higher rate than members, which is also indicative of leisure type use of the bikes. </a:t>
            </a:r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8A58331A-26FB-8896-CC02-5395084CC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4320" y="1825625"/>
            <a:ext cx="7269480" cy="4353451"/>
          </a:xfrm>
          <a:prstGeom prst="rect">
            <a:avLst/>
          </a:prstGeom>
          <a:ln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623193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7FD6-5A6A-1A26-B17E-0D412F40A05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Business 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B2F50-A93E-A15E-553A-85DCB8C0241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  <p:txBody>
          <a:bodyPr>
            <a:normAutofit fontScale="70000" lnSpcReduction="20000"/>
          </a:bodyPr>
          <a:lstStyle/>
          <a:p>
            <a:r>
              <a:rPr lang="en-US" sz="2400" dirty="0"/>
              <a:t>How do annual members and casual riders use </a:t>
            </a:r>
            <a:r>
              <a:rPr lang="en-US" sz="2400" dirty="0" err="1"/>
              <a:t>Cyclistic</a:t>
            </a:r>
            <a:r>
              <a:rPr lang="en-US" sz="2400" dirty="0"/>
              <a:t> bikes differently? </a:t>
            </a:r>
          </a:p>
          <a:p>
            <a:pPr lvl="1"/>
            <a:r>
              <a:rPr lang="en-US" sz="2000" dirty="0"/>
              <a:t>Casual users and members have vastly different riding norms: </a:t>
            </a:r>
          </a:p>
          <a:p>
            <a:pPr lvl="2"/>
            <a:r>
              <a:rPr lang="en-US" sz="1600" dirty="0"/>
              <a:t>Casual users tend to cluster during the weekend, during ‘off-business’ hours, and over the course of the summer until a crescendo of usage in the late fall, along with the holiday period.  </a:t>
            </a:r>
          </a:p>
          <a:p>
            <a:pPr lvl="2"/>
            <a:r>
              <a:rPr lang="en-US" sz="1600" dirty="0"/>
              <a:t>Casual users ride </a:t>
            </a:r>
            <a:r>
              <a:rPr lang="en-US" sz="1600" dirty="0" err="1"/>
              <a:t>Cyclistic</a:t>
            </a:r>
            <a:r>
              <a:rPr lang="en-US" sz="1600" dirty="0"/>
              <a:t> products significantly longer than their member counterparts, and have different preferred riding start and stop locations (by volume)</a:t>
            </a:r>
          </a:p>
          <a:p>
            <a:pPr lvl="2"/>
            <a:r>
              <a:rPr lang="en-US" sz="1600" dirty="0"/>
              <a:t>Casual users also have a tendency to lean towards more modern products (i.e. electric bikes), likely as a byproduct of their more casual and lengthy riding patterns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sz="2400" dirty="0"/>
              <a:t>Why would casual riders buy </a:t>
            </a:r>
            <a:r>
              <a:rPr lang="en-US" sz="2400" dirty="0" err="1"/>
              <a:t>Cyclistic</a:t>
            </a:r>
            <a:r>
              <a:rPr lang="en-US" sz="2400" dirty="0"/>
              <a:t> annual memberships? </a:t>
            </a:r>
          </a:p>
          <a:p>
            <a:pPr lvl="1"/>
            <a:r>
              <a:rPr lang="en-US" sz="2000" dirty="0"/>
              <a:t>Reason #1 – Improved Product Availability (i.e. peak time availability and preferred product availability) </a:t>
            </a:r>
          </a:p>
          <a:p>
            <a:pPr lvl="1"/>
            <a:r>
              <a:rPr lang="en-US" sz="2000" dirty="0"/>
              <a:t>Reason #2 – Potential for pricing incentives</a:t>
            </a:r>
          </a:p>
          <a:p>
            <a:pPr lvl="1"/>
            <a:r>
              <a:rPr lang="en-US" sz="2000" dirty="0"/>
              <a:t>Reason #3 – Convenience versus alternative transportation – as an outcome of implementing a pricing/availability strategy, </a:t>
            </a:r>
            <a:r>
              <a:rPr lang="en-US" sz="2000" dirty="0" err="1"/>
              <a:t>Cyclistic</a:t>
            </a:r>
            <a:r>
              <a:rPr lang="en-US" sz="2000" dirty="0"/>
              <a:t> can market the potential benefits and convenience of </a:t>
            </a:r>
            <a:r>
              <a:rPr lang="en-US" sz="2000" dirty="0" err="1"/>
              <a:t>Cyclistic</a:t>
            </a:r>
            <a:r>
              <a:rPr lang="en-US" sz="2000" dirty="0"/>
              <a:t> products for members (i.e. first choice) versus non-members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sz="2400" dirty="0"/>
              <a:t>How can </a:t>
            </a:r>
            <a:r>
              <a:rPr lang="en-US" sz="2400" dirty="0" err="1"/>
              <a:t>Cyclistic</a:t>
            </a:r>
            <a:r>
              <a:rPr lang="en-US" sz="2400" dirty="0"/>
              <a:t> use digital media to influence casual riders to become members? </a:t>
            </a:r>
          </a:p>
          <a:p>
            <a:pPr lvl="1"/>
            <a:r>
              <a:rPr lang="en-US" sz="2000" dirty="0"/>
              <a:t>Consider offering membership packages for tourists, travelers, and individuals who tend to be sigh—seeing (i.e. top destinations) to capture the non-member demographic</a:t>
            </a:r>
          </a:p>
          <a:p>
            <a:pPr lvl="1"/>
            <a:r>
              <a:rPr lang="en-US" sz="2000" dirty="0"/>
              <a:t>Consider marketing the perks of membership (reservations compared to first come, first served) and convenience of use with a membership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20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7FD6-5A6A-1A26-B17E-0D412F40A05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Business Recommendations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B2F50-A93E-A15E-553A-85DCB8C0241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  <p:txBody>
          <a:bodyPr>
            <a:normAutofit/>
          </a:bodyPr>
          <a:lstStyle/>
          <a:p>
            <a:r>
              <a:rPr lang="en-US" sz="2400" dirty="0"/>
              <a:t>Implement a marketing campaign that targets the following: </a:t>
            </a:r>
          </a:p>
          <a:p>
            <a:pPr lvl="1"/>
            <a:r>
              <a:rPr lang="en-US" sz="1600" dirty="0"/>
              <a:t>Pricing benefits for members vs. non-members (i.e. a reduced-price membership for travelers/weekenders)</a:t>
            </a:r>
          </a:p>
          <a:p>
            <a:pPr lvl="1"/>
            <a:r>
              <a:rPr lang="en-US" sz="1600" dirty="0"/>
              <a:t>Accessibility to electric bikes (primarily) and docked bikes (secondarily)</a:t>
            </a:r>
          </a:p>
          <a:p>
            <a:pPr lvl="1"/>
            <a:r>
              <a:rPr lang="en-US" sz="1600" dirty="0"/>
              <a:t>Availability of these products through a reservation system for members, vs. a first-come, first-served model for non-members</a:t>
            </a:r>
          </a:p>
          <a:p>
            <a:pPr lvl="1"/>
            <a:r>
              <a:rPr lang="en-US" sz="1600" dirty="0"/>
              <a:t>Convenience – make sure </a:t>
            </a:r>
            <a:r>
              <a:rPr lang="en-US" sz="1600" dirty="0" err="1"/>
              <a:t>Cyclistic</a:t>
            </a:r>
            <a:r>
              <a:rPr lang="en-US" sz="1600" dirty="0"/>
              <a:t> products are available for members based on usage history at their normal places of operation/popular destination </a:t>
            </a:r>
          </a:p>
          <a:p>
            <a:pPr marL="457200" lvl="1" indent="0">
              <a:buNone/>
            </a:pPr>
            <a:endParaRPr lang="en-US" sz="1600" dirty="0"/>
          </a:p>
          <a:p>
            <a:pPr marL="457200" lvl="1" indent="0">
              <a:buNone/>
            </a:pPr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20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591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7FD6-5A6A-1A26-B17E-0D412F40A05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Scope Limitations of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B2F50-A93E-A15E-553A-85DCB8C0241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  <p:txBody>
          <a:bodyPr>
            <a:normAutofit/>
          </a:bodyPr>
          <a:lstStyle/>
          <a:p>
            <a:r>
              <a:rPr lang="en-US" sz="2400" dirty="0"/>
              <a:t>Data Limitations</a:t>
            </a:r>
          </a:p>
          <a:p>
            <a:pPr lvl="1"/>
            <a:r>
              <a:rPr lang="en-US" sz="1800" dirty="0"/>
              <a:t>All data is anonymized, and lacks demographic factors that could improve the recommendations of this analysis, such as: </a:t>
            </a:r>
          </a:p>
          <a:p>
            <a:pPr lvl="2"/>
            <a:r>
              <a:rPr lang="en-US" sz="1400" dirty="0"/>
              <a:t>Residence location for casual users</a:t>
            </a:r>
          </a:p>
          <a:p>
            <a:pPr lvl="2"/>
            <a:r>
              <a:rPr lang="en-US" sz="1400" dirty="0"/>
              <a:t>ID information to track repetitious usage of non-members (and members)</a:t>
            </a:r>
          </a:p>
          <a:p>
            <a:pPr lvl="2"/>
            <a:r>
              <a:rPr lang="en-US" sz="1400" dirty="0"/>
              <a:t>Age, Gender, and Income tier of </a:t>
            </a:r>
            <a:r>
              <a:rPr lang="en-US" sz="1400" dirty="0" err="1"/>
              <a:t>Cyclistic’s</a:t>
            </a:r>
            <a:r>
              <a:rPr lang="en-US" sz="1400" dirty="0"/>
              <a:t> users </a:t>
            </a:r>
          </a:p>
          <a:p>
            <a:pPr marL="914400" lvl="2" indent="0">
              <a:buNone/>
            </a:pPr>
            <a:endParaRPr lang="en-US" sz="1200" dirty="0"/>
          </a:p>
          <a:p>
            <a:pPr marL="457200" lvl="1" indent="0">
              <a:buNone/>
            </a:pPr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20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546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DBF77-F1FB-7A0C-BCB3-920E0080C5A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Case Study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1CEF6-8757-D536-21D4-00822B7C696D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  <p:txBody>
          <a:bodyPr anchor="ctr">
            <a:normAutofit lnSpcReduction="10000"/>
          </a:bodyPr>
          <a:lstStyle/>
          <a:p>
            <a:endParaRPr lang="en-US" dirty="0"/>
          </a:p>
          <a:p>
            <a:r>
              <a:rPr lang="en-US"/>
              <a:t>Organization </a:t>
            </a:r>
            <a:r>
              <a:rPr lang="en-US" dirty="0"/>
              <a:t>Overview</a:t>
            </a:r>
          </a:p>
          <a:p>
            <a:r>
              <a:rPr lang="en-US" dirty="0"/>
              <a:t>Business Tasks</a:t>
            </a:r>
          </a:p>
          <a:p>
            <a:r>
              <a:rPr lang="en-US" dirty="0"/>
              <a:t>Data Sources, Cleaning, and Presentation</a:t>
            </a:r>
          </a:p>
          <a:p>
            <a:r>
              <a:rPr lang="en-US" dirty="0"/>
              <a:t>Analysis</a:t>
            </a:r>
          </a:p>
          <a:p>
            <a:r>
              <a:rPr lang="en-US" dirty="0"/>
              <a:t>Visualizations</a:t>
            </a:r>
          </a:p>
          <a:p>
            <a:r>
              <a:rPr lang="en-US" dirty="0"/>
              <a:t>Business Summary</a:t>
            </a:r>
          </a:p>
          <a:p>
            <a:r>
              <a:rPr lang="en-US" dirty="0"/>
              <a:t>Business Recommendations</a:t>
            </a:r>
          </a:p>
          <a:p>
            <a:r>
              <a:rPr lang="en-US" dirty="0"/>
              <a:t>Scope Limitations of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317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CD811-13E6-A2E9-0917-C68CFAD89B6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Organization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B9AD7-85E8-6E3B-00F1-32C4C62C0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7982"/>
            <a:ext cx="10515600" cy="4351338"/>
          </a:xfrm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  <p:txBody>
          <a:bodyPr anchor="ctr"/>
          <a:lstStyle/>
          <a:p>
            <a:pPr marL="0" indent="0">
              <a:buNone/>
            </a:pPr>
            <a:r>
              <a:rPr lang="en-US" sz="2000" b="1" dirty="0"/>
              <a:t>Cyclistic</a:t>
            </a:r>
            <a:r>
              <a:rPr lang="en-US" sz="2000" dirty="0"/>
              <a:t> is a fictitious bike sharing service operating out of Chicago, Illinois.  </a:t>
            </a:r>
          </a:p>
          <a:p>
            <a:pPr marL="0" indent="0">
              <a:buNone/>
            </a:pPr>
            <a:r>
              <a:rPr lang="en-US" sz="2000" dirty="0"/>
              <a:t>With more than 5,800 bicycles and 600 docking stations, Cyclistic offers its services to both members and non-members.   </a:t>
            </a:r>
          </a:p>
          <a:p>
            <a:pPr marL="0" indent="0">
              <a:buNone/>
            </a:pPr>
            <a:r>
              <a:rPr lang="en-US" sz="2000" dirty="0"/>
              <a:t>Cyclistic has identified that riders using annual memberships are a more profitable consumer base compared to casual riders and is seeking insight on the differences between casual riders compared to members for a marketing campaign. 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6114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2C878-BDF1-E40D-29B5-47E70BD37FB1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Business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33E7D-0542-0C3A-BE66-D0ACFB03A607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  <p:txBody>
          <a:bodyPr anchor="t"/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Identify the following: </a:t>
            </a:r>
          </a:p>
          <a:p>
            <a:pPr lvl="1"/>
            <a:r>
              <a:rPr lang="en-US" sz="2000" dirty="0"/>
              <a:t>How do annual members and casual riders use Cyclistic bikes differently? 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lvl="1"/>
            <a:r>
              <a:rPr lang="en-US" sz="2000" dirty="0"/>
              <a:t>Why would casual riders buy Cyclistic annual memberships? 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lvl="1"/>
            <a:r>
              <a:rPr lang="en-US" sz="2000" dirty="0"/>
              <a:t>How can Cyclistic use digital media to influence casual riders to become members? 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785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7FD6-5A6A-1A26-B17E-0D412F40A05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Data Sources, Cleaning, and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0523A-35CE-FDFB-DEA1-9192B34D3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2696"/>
            <a:ext cx="10515600" cy="4351338"/>
          </a:xfrm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  <p:txBody>
          <a:bodyPr>
            <a:normAutofit fontScale="92500" lnSpcReduction="20000"/>
          </a:bodyPr>
          <a:lstStyle/>
          <a:p>
            <a:endParaRPr lang="en-US" sz="2400" dirty="0"/>
          </a:p>
          <a:p>
            <a:r>
              <a:rPr lang="en-US" sz="2400" dirty="0"/>
              <a:t>Cyclistic’s historical data set was provided fort this analysis</a:t>
            </a:r>
          </a:p>
          <a:p>
            <a:pPr lvl="1"/>
            <a:r>
              <a:rPr lang="en-US" sz="2000" dirty="0"/>
              <a:t>This data is first-party data made available under license in the form of .csv spreadsheets</a:t>
            </a:r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2400" dirty="0"/>
              <a:t>Data has been selected for the period of May 2020 – March 2021 </a:t>
            </a:r>
          </a:p>
          <a:p>
            <a:pPr lvl="1"/>
            <a:r>
              <a:rPr lang="en-US" sz="2000" dirty="0"/>
              <a:t>Data included non-identifying trip information, including ride id, start location, end location, and bike types</a:t>
            </a:r>
          </a:p>
          <a:p>
            <a:pPr lvl="1"/>
            <a:r>
              <a:rPr lang="en-US" sz="2000" dirty="0"/>
              <a:t>Data excludes identifying demographic details for riders</a:t>
            </a:r>
          </a:p>
          <a:p>
            <a:pPr lvl="1"/>
            <a:endParaRPr lang="en-US" sz="2000" dirty="0"/>
          </a:p>
          <a:p>
            <a:r>
              <a:rPr lang="en-US" sz="2400" dirty="0"/>
              <a:t>Data Cleaning</a:t>
            </a:r>
          </a:p>
          <a:p>
            <a:pPr lvl="1"/>
            <a:r>
              <a:rPr lang="en-US" sz="2000" dirty="0"/>
              <a:t>Data will be cleaned, merged into uniform data frame, and examined using SQL</a:t>
            </a:r>
          </a:p>
          <a:p>
            <a:pPr lvl="1"/>
            <a:r>
              <a:rPr lang="en-US" sz="2000" dirty="0"/>
              <a:t>Preliminary visualizations will be created in Python using Seaborn and Matplotlib (</a:t>
            </a:r>
            <a:r>
              <a:rPr lang="en-US" sz="2000" dirty="0" err="1"/>
              <a:t>PyPlot</a:t>
            </a:r>
            <a:r>
              <a:rPr lang="en-US" sz="2000" dirty="0"/>
              <a:t>) packages</a:t>
            </a:r>
          </a:p>
          <a:p>
            <a:pPr lvl="1"/>
            <a:r>
              <a:rPr lang="en-US" sz="2000" dirty="0"/>
              <a:t>Data will be presented in Power Point and as a Tableau dashboard for stakeholder use </a:t>
            </a:r>
          </a:p>
        </p:txBody>
      </p:sp>
    </p:spTree>
    <p:extLst>
      <p:ext uri="{BB962C8B-B14F-4D97-AF65-F5344CB8AC3E}">
        <p14:creationId xmlns:p14="http://schemas.microsoft.com/office/powerpoint/2010/main" val="1281631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7FD6-5A6A-1A26-B17E-0D412F40A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362"/>
            <a:ext cx="10515600" cy="1325563"/>
          </a:xfrm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SQL Cleaning/Preparation	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C5B81B45-E9FC-40F2-D587-007B460C4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2789" y="1897278"/>
            <a:ext cx="3279074" cy="4326225"/>
          </a:xfrm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72AC3C30-F101-8A30-A851-54BFFF97E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6285" y="1897278"/>
            <a:ext cx="3877210" cy="4326225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6C39E322-C3A3-EFF3-3788-F7D62D3B85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3495" y="1897278"/>
            <a:ext cx="5048505" cy="4326225"/>
          </a:xfrm>
          <a:prstGeom prst="rect">
            <a:avLst/>
          </a:prstGeom>
          <a:ln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4118305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7FD6-5A6A-1A26-B17E-0D412F40A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362"/>
            <a:ext cx="10515600" cy="1325563"/>
          </a:xfrm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SQL Cleaning/Preparation	</a:t>
            </a:r>
          </a:p>
        </p:txBody>
      </p:sp>
      <p:pic>
        <p:nvPicPr>
          <p:cNvPr id="8" name="Content Placeholder 7" descr="Text&#10;&#10;Description automatically generated">
            <a:extLst>
              <a:ext uri="{FF2B5EF4-FFF2-40B4-BE49-F238E27FC236}">
                <a16:creationId xmlns:a16="http://schemas.microsoft.com/office/drawing/2014/main" id="{DD18C340-7A01-4BD5-DC49-50119105F0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54128" y="1825625"/>
            <a:ext cx="5083744" cy="4658013"/>
          </a:xfrm>
          <a:ln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3292868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7FD6-5A6A-1A26-B17E-0D412F40A05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 err="1"/>
              <a:t>Cyclistic</a:t>
            </a:r>
            <a:r>
              <a:rPr lang="en-US" dirty="0"/>
              <a:t> Analysis 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B2F50-A93E-A15E-553A-85DCB8C02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68337" cy="4351338"/>
          </a:xfrm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  <p:txBody>
          <a:bodyPr>
            <a:normAutofit/>
          </a:bodyPr>
          <a:lstStyle/>
          <a:p>
            <a:r>
              <a:rPr lang="en-US" sz="2400" dirty="0"/>
              <a:t>How do annual members and casual riders use Cyclistic bikes differently? </a:t>
            </a:r>
          </a:p>
          <a:p>
            <a:pPr lvl="1"/>
            <a:r>
              <a:rPr lang="en-US" sz="2000" dirty="0"/>
              <a:t>Product</a:t>
            </a:r>
          </a:p>
          <a:p>
            <a:pPr lvl="2"/>
            <a:r>
              <a:rPr lang="en-US" sz="1600" dirty="0"/>
              <a:t>Casual riders tend to use electric and docked bikes almost exclusively, whereas members favor docked or classic bikes for their normal usage. 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23D30C-7505-52C7-7D27-F91055061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229" y="1825625"/>
            <a:ext cx="6871571" cy="4351338"/>
          </a:xfrm>
          <a:prstGeom prst="rect">
            <a:avLst/>
          </a:prstGeom>
          <a:ln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2192349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7FD6-5A6A-1A26-B17E-0D412F40A05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 err="1"/>
              <a:t>Cyclistic</a:t>
            </a:r>
            <a:r>
              <a:rPr lang="en-US" dirty="0"/>
              <a:t> Analysis 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B2F50-A93E-A15E-553A-85DCB8C02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55949" cy="4351338"/>
          </a:xfrm>
          <a:solidFill>
            <a:schemeClr val="bg1">
              <a:alpha val="85000"/>
            </a:schemeClr>
          </a:solidFill>
          <a:ln>
            <a:solidFill>
              <a:schemeClr val="accent4"/>
            </a:solidFill>
          </a:ln>
        </p:spPr>
        <p:txBody>
          <a:bodyPr>
            <a:normAutofit/>
          </a:bodyPr>
          <a:lstStyle/>
          <a:p>
            <a:r>
              <a:rPr lang="en-US" sz="2400" dirty="0"/>
              <a:t>Usage Patterns</a:t>
            </a:r>
          </a:p>
          <a:p>
            <a:pPr lvl="1"/>
            <a:r>
              <a:rPr lang="en-US" sz="2000" dirty="0"/>
              <a:t>The key use months for member are during the late spring/summer (May, June, July) and around the holidays (December). </a:t>
            </a:r>
          </a:p>
          <a:p>
            <a:pPr marL="457200" lvl="1" indent="0">
              <a:buNone/>
            </a:pPr>
            <a:endParaRPr lang="en-US" sz="2000" dirty="0"/>
          </a:p>
          <a:p>
            <a:pPr lvl="1"/>
            <a:r>
              <a:rPr lang="en-US" sz="2000" dirty="0"/>
              <a:t>Casual riders have a steady growth pattern through the summer, but the highest volume months are September and November. </a:t>
            </a:r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D1DD169-9596-DE51-223B-1FB29BE872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2391" y="1825625"/>
            <a:ext cx="7061409" cy="4351338"/>
          </a:xfrm>
          <a:prstGeom prst="rect">
            <a:avLst/>
          </a:prstGeom>
          <a:ln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1156950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</TotalTime>
  <Words>1247</Words>
  <Application>Microsoft Macintosh PowerPoint</Application>
  <PresentationFormat>Widescreen</PresentationFormat>
  <Paragraphs>110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Bike Share Case Study</vt:lpstr>
      <vt:lpstr>Case Study Outline</vt:lpstr>
      <vt:lpstr>Organization Overview</vt:lpstr>
      <vt:lpstr>Business Tasks</vt:lpstr>
      <vt:lpstr>Data Sources, Cleaning, and Presentation</vt:lpstr>
      <vt:lpstr>SQL Cleaning/Preparation </vt:lpstr>
      <vt:lpstr>SQL Cleaning/Preparation </vt:lpstr>
      <vt:lpstr>Cyclistic Analysis  </vt:lpstr>
      <vt:lpstr>Cyclistic Analysis  </vt:lpstr>
      <vt:lpstr>Cyclistic Analysis  </vt:lpstr>
      <vt:lpstr>Cyclistic Analysis  </vt:lpstr>
      <vt:lpstr>Business Summary</vt:lpstr>
      <vt:lpstr>Business Recommendations </vt:lpstr>
      <vt:lpstr>Scope Limitations of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Cyclistic Case Study</dc:title>
  <dc:creator>shaun evans</dc:creator>
  <cp:lastModifiedBy>shaun evans</cp:lastModifiedBy>
  <cp:revision>30</cp:revision>
  <dcterms:created xsi:type="dcterms:W3CDTF">2022-05-16T01:22:22Z</dcterms:created>
  <dcterms:modified xsi:type="dcterms:W3CDTF">2022-05-23T03:36:30Z</dcterms:modified>
</cp:coreProperties>
</file>

<file path=docProps/thumbnail.jpeg>
</file>